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8" r:id="rId12"/>
    <p:sldId id="266" r:id="rId13"/>
    <p:sldId id="267" r:id="rId14"/>
    <p:sldId id="287" r:id="rId15"/>
    <p:sldId id="268" r:id="rId16"/>
    <p:sldId id="269" r:id="rId17"/>
    <p:sldId id="270" r:id="rId18"/>
    <p:sldId id="271" r:id="rId19"/>
    <p:sldId id="289" r:id="rId20"/>
    <p:sldId id="290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 type="screen4x3"/>
  <p:notesSz cx="9945688" cy="6858000"/>
  <p:embeddedFontLst>
    <p:embeddedFont>
      <p:font typeface="Belleza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Oswald" panose="00000500000000000000" pitchFamily="2" charset="0"/>
      <p:regular r:id="rId43"/>
      <p:bold r:id="rId44"/>
    </p:embeddedFont>
    <p:embeddedFont>
      <p:font typeface="Oswald Light" panose="00000400000000000000" pitchFamily="2" charset="0"/>
      <p:regular r:id="rId45"/>
      <p:bold r:id="rId46"/>
    </p:embeddedFont>
    <p:embeddedFont>
      <p:font typeface="Oswald Medium" panose="00000600000000000000" pitchFamily="2" charset="0"/>
      <p:regular r:id="rId47"/>
      <p:bold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Medium" panose="00000600000000000000" pitchFamily="2" charset="0"/>
      <p:regular r:id="rId53"/>
      <p:bold r:id="rId54"/>
      <p:italic r:id="rId55"/>
      <p:boldItalic r:id="rId56"/>
    </p:embeddedFont>
    <p:embeddedFont>
      <p:font typeface="Poppins SemiBold" panose="000007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61" roundtripDataSignature="AMtx7mhBJRoz01MEA6ra31F056hX1VI3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07A834-5369-43AE-AC72-5D3C0A7A3D00}" v="44" dt="2023-09-13T13:18:1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ITYA SUKMANA" userId="893d16a0-6fd0-4c1a-8cfb-7b37ec3600c3" providerId="ADAL" clId="{4807A834-5369-43AE-AC72-5D3C0A7A3D00}"/>
    <pc:docChg chg="custSel addSld delSld modSld">
      <pc:chgData name="RADITYA SUKMANA" userId="893d16a0-6fd0-4c1a-8cfb-7b37ec3600c3" providerId="ADAL" clId="{4807A834-5369-43AE-AC72-5D3C0A7A3D00}" dt="2023-09-13T14:51:44.804" v="44" actId="13926"/>
      <pc:docMkLst>
        <pc:docMk/>
      </pc:docMkLst>
      <pc:sldChg chg="del">
        <pc:chgData name="RADITYA SUKMANA" userId="893d16a0-6fd0-4c1a-8cfb-7b37ec3600c3" providerId="ADAL" clId="{4807A834-5369-43AE-AC72-5D3C0A7A3D00}" dt="2023-09-13T13:16:51.752" v="1" actId="47"/>
        <pc:sldMkLst>
          <pc:docMk/>
          <pc:sldMk cId="0" sldId="265"/>
        </pc:sldMkLst>
      </pc:sldChg>
      <pc:sldChg chg="del">
        <pc:chgData name="RADITYA SUKMANA" userId="893d16a0-6fd0-4c1a-8cfb-7b37ec3600c3" providerId="ADAL" clId="{4807A834-5369-43AE-AC72-5D3C0A7A3D00}" dt="2023-09-13T13:17:46.060" v="3" actId="47"/>
        <pc:sldMkLst>
          <pc:docMk/>
          <pc:sldMk cId="0" sldId="272"/>
        </pc:sldMkLst>
      </pc:sldChg>
      <pc:sldChg chg="del">
        <pc:chgData name="RADITYA SUKMANA" userId="893d16a0-6fd0-4c1a-8cfb-7b37ec3600c3" providerId="ADAL" clId="{4807A834-5369-43AE-AC72-5D3C0A7A3D00}" dt="2023-09-13T13:17:46.060" v="3" actId="47"/>
        <pc:sldMkLst>
          <pc:docMk/>
          <pc:sldMk cId="0" sldId="273"/>
        </pc:sldMkLst>
      </pc:sldChg>
      <pc:sldChg chg="modSp mod">
        <pc:chgData name="RADITYA SUKMANA" userId="893d16a0-6fd0-4c1a-8cfb-7b37ec3600c3" providerId="ADAL" clId="{4807A834-5369-43AE-AC72-5D3C0A7A3D00}" dt="2023-09-13T14:51:44.804" v="44" actId="13926"/>
        <pc:sldMkLst>
          <pc:docMk/>
          <pc:sldMk cId="0" sldId="280"/>
        </pc:sldMkLst>
        <pc:spChg chg="mod">
          <ac:chgData name="RADITYA SUKMANA" userId="893d16a0-6fd0-4c1a-8cfb-7b37ec3600c3" providerId="ADAL" clId="{4807A834-5369-43AE-AC72-5D3C0A7A3D00}" dt="2023-09-13T14:51:44.804" v="44" actId="13926"/>
          <ac:spMkLst>
            <pc:docMk/>
            <pc:sldMk cId="0" sldId="280"/>
            <ac:spMk id="339" creationId="{00000000-0000-0000-0000-000000000000}"/>
          </ac:spMkLst>
        </pc:spChg>
      </pc:sldChg>
      <pc:sldChg chg="add">
        <pc:chgData name="RADITYA SUKMANA" userId="893d16a0-6fd0-4c1a-8cfb-7b37ec3600c3" providerId="ADAL" clId="{4807A834-5369-43AE-AC72-5D3C0A7A3D00}" dt="2023-09-13T13:16:48.689" v="0"/>
        <pc:sldMkLst>
          <pc:docMk/>
          <pc:sldMk cId="0" sldId="288"/>
        </pc:sldMkLst>
      </pc:sldChg>
      <pc:sldChg chg="add">
        <pc:chgData name="RADITYA SUKMANA" userId="893d16a0-6fd0-4c1a-8cfb-7b37ec3600c3" providerId="ADAL" clId="{4807A834-5369-43AE-AC72-5D3C0A7A3D00}" dt="2023-09-13T13:17:33.238" v="2"/>
        <pc:sldMkLst>
          <pc:docMk/>
          <pc:sldMk cId="0" sldId="289"/>
        </pc:sldMkLst>
      </pc:sldChg>
      <pc:sldChg chg="add">
        <pc:chgData name="RADITYA SUKMANA" userId="893d16a0-6fd0-4c1a-8cfb-7b37ec3600c3" providerId="ADAL" clId="{4807A834-5369-43AE-AC72-5D3C0A7A3D00}" dt="2023-09-13T13:17:33.238" v="2"/>
        <pc:sldMkLst>
          <pc:docMk/>
          <pc:sldMk cId="0" sldId="290"/>
        </pc:sldMkLst>
      </pc:sldChg>
    </pc:docChg>
  </pc:docChgLst>
  <pc:docChgLst>
    <pc:chgData name="RADITYA SUKMANA" userId="893d16a0-6fd0-4c1a-8cfb-7b37ec3600c3" providerId="ADAL" clId="{890DB325-3645-4638-A5BC-F2B890393370}"/>
    <pc:docChg chg="custSel addSld delSld modSld sldOrd">
      <pc:chgData name="RADITYA SUKMANA" userId="893d16a0-6fd0-4c1a-8cfb-7b37ec3600c3" providerId="ADAL" clId="{890DB325-3645-4638-A5BC-F2B890393370}" dt="2023-09-13T12:25:40.967" v="32" actId="13926"/>
      <pc:docMkLst>
        <pc:docMk/>
      </pc:docMkLst>
      <pc:sldChg chg="delSp modSp mod">
        <pc:chgData name="RADITYA SUKMANA" userId="893d16a0-6fd0-4c1a-8cfb-7b37ec3600c3" providerId="ADAL" clId="{890DB325-3645-4638-A5BC-F2B890393370}" dt="2023-09-13T12:23:11.884" v="20" actId="255"/>
        <pc:sldMkLst>
          <pc:docMk/>
          <pc:sldMk cId="0" sldId="275"/>
        </pc:sldMkLst>
        <pc:spChg chg="mod">
          <ac:chgData name="RADITYA SUKMANA" userId="893d16a0-6fd0-4c1a-8cfb-7b37ec3600c3" providerId="ADAL" clId="{890DB325-3645-4638-A5BC-F2B890393370}" dt="2023-09-13T12:23:11.884" v="20" actId="255"/>
          <ac:spMkLst>
            <pc:docMk/>
            <pc:sldMk cId="0" sldId="275"/>
            <ac:spMk id="275" creationId="{00000000-0000-0000-0000-000000000000}"/>
          </ac:spMkLst>
        </pc:spChg>
        <pc:spChg chg="del">
          <ac:chgData name="RADITYA SUKMANA" userId="893d16a0-6fd0-4c1a-8cfb-7b37ec3600c3" providerId="ADAL" clId="{890DB325-3645-4638-A5BC-F2B890393370}" dt="2023-09-13T12:23:02.557" v="19" actId="478"/>
          <ac:spMkLst>
            <pc:docMk/>
            <pc:sldMk cId="0" sldId="275"/>
            <ac:spMk id="277" creationId="{00000000-0000-0000-0000-000000000000}"/>
          </ac:spMkLst>
        </pc:spChg>
      </pc:sldChg>
      <pc:sldChg chg="modSp mod">
        <pc:chgData name="RADITYA SUKMANA" userId="893d16a0-6fd0-4c1a-8cfb-7b37ec3600c3" providerId="ADAL" clId="{890DB325-3645-4638-A5BC-F2B890393370}" dt="2023-09-13T12:24:00.135" v="24" actId="13926"/>
        <pc:sldMkLst>
          <pc:docMk/>
          <pc:sldMk cId="0" sldId="276"/>
        </pc:sldMkLst>
        <pc:spChg chg="mod">
          <ac:chgData name="RADITYA SUKMANA" userId="893d16a0-6fd0-4c1a-8cfb-7b37ec3600c3" providerId="ADAL" clId="{890DB325-3645-4638-A5BC-F2B890393370}" dt="2023-09-13T12:24:00.135" v="24" actId="13926"/>
          <ac:spMkLst>
            <pc:docMk/>
            <pc:sldMk cId="0" sldId="276"/>
            <ac:spMk id="285" creationId="{00000000-0000-0000-0000-000000000000}"/>
          </ac:spMkLst>
        </pc:spChg>
      </pc:sldChg>
      <pc:sldChg chg="modSp mod">
        <pc:chgData name="RADITYA SUKMANA" userId="893d16a0-6fd0-4c1a-8cfb-7b37ec3600c3" providerId="ADAL" clId="{890DB325-3645-4638-A5BC-F2B890393370}" dt="2023-09-13T12:24:57.915" v="28" actId="13926"/>
        <pc:sldMkLst>
          <pc:docMk/>
          <pc:sldMk cId="0" sldId="277"/>
        </pc:sldMkLst>
        <pc:spChg chg="mod">
          <ac:chgData name="RADITYA SUKMANA" userId="893d16a0-6fd0-4c1a-8cfb-7b37ec3600c3" providerId="ADAL" clId="{890DB325-3645-4638-A5BC-F2B890393370}" dt="2023-09-13T12:24:26.765" v="25" actId="13926"/>
          <ac:spMkLst>
            <pc:docMk/>
            <pc:sldMk cId="0" sldId="277"/>
            <ac:spMk id="296" creationId="{00000000-0000-0000-0000-000000000000}"/>
          </ac:spMkLst>
        </pc:spChg>
        <pc:spChg chg="mod">
          <ac:chgData name="RADITYA SUKMANA" userId="893d16a0-6fd0-4c1a-8cfb-7b37ec3600c3" providerId="ADAL" clId="{890DB325-3645-4638-A5BC-F2B890393370}" dt="2023-09-13T12:24:40.348" v="26" actId="13926"/>
          <ac:spMkLst>
            <pc:docMk/>
            <pc:sldMk cId="0" sldId="277"/>
            <ac:spMk id="299" creationId="{00000000-0000-0000-0000-000000000000}"/>
          </ac:spMkLst>
        </pc:spChg>
        <pc:spChg chg="mod">
          <ac:chgData name="RADITYA SUKMANA" userId="893d16a0-6fd0-4c1a-8cfb-7b37ec3600c3" providerId="ADAL" clId="{890DB325-3645-4638-A5BC-F2B890393370}" dt="2023-09-13T12:24:48.111" v="27" actId="13926"/>
          <ac:spMkLst>
            <pc:docMk/>
            <pc:sldMk cId="0" sldId="277"/>
            <ac:spMk id="302" creationId="{00000000-0000-0000-0000-000000000000}"/>
          </ac:spMkLst>
        </pc:spChg>
        <pc:spChg chg="mod">
          <ac:chgData name="RADITYA SUKMANA" userId="893d16a0-6fd0-4c1a-8cfb-7b37ec3600c3" providerId="ADAL" clId="{890DB325-3645-4638-A5BC-F2B890393370}" dt="2023-09-13T12:24:57.915" v="28" actId="13926"/>
          <ac:spMkLst>
            <pc:docMk/>
            <pc:sldMk cId="0" sldId="277"/>
            <ac:spMk id="305" creationId="{00000000-0000-0000-0000-000000000000}"/>
          </ac:spMkLst>
        </pc:spChg>
      </pc:sldChg>
      <pc:sldChg chg="modSp mod">
        <pc:chgData name="RADITYA SUKMANA" userId="893d16a0-6fd0-4c1a-8cfb-7b37ec3600c3" providerId="ADAL" clId="{890DB325-3645-4638-A5BC-F2B890393370}" dt="2023-09-13T12:25:40.967" v="32" actId="13926"/>
        <pc:sldMkLst>
          <pc:docMk/>
          <pc:sldMk cId="0" sldId="278"/>
        </pc:sldMkLst>
        <pc:spChg chg="mod">
          <ac:chgData name="RADITYA SUKMANA" userId="893d16a0-6fd0-4c1a-8cfb-7b37ec3600c3" providerId="ADAL" clId="{890DB325-3645-4638-A5BC-F2B890393370}" dt="2023-09-13T12:25:19.930" v="29" actId="13926"/>
          <ac:spMkLst>
            <pc:docMk/>
            <pc:sldMk cId="0" sldId="278"/>
            <ac:spMk id="315" creationId="{00000000-0000-0000-0000-000000000000}"/>
          </ac:spMkLst>
        </pc:spChg>
        <pc:spChg chg="mod">
          <ac:chgData name="RADITYA SUKMANA" userId="893d16a0-6fd0-4c1a-8cfb-7b37ec3600c3" providerId="ADAL" clId="{890DB325-3645-4638-A5BC-F2B890393370}" dt="2023-09-13T12:25:28.059" v="30" actId="13926"/>
          <ac:spMkLst>
            <pc:docMk/>
            <pc:sldMk cId="0" sldId="278"/>
            <ac:spMk id="318" creationId="{00000000-0000-0000-0000-000000000000}"/>
          </ac:spMkLst>
        </pc:spChg>
        <pc:spChg chg="mod">
          <ac:chgData name="RADITYA SUKMANA" userId="893d16a0-6fd0-4c1a-8cfb-7b37ec3600c3" providerId="ADAL" clId="{890DB325-3645-4638-A5BC-F2B890393370}" dt="2023-09-13T12:25:33.909" v="31" actId="13926"/>
          <ac:spMkLst>
            <pc:docMk/>
            <pc:sldMk cId="0" sldId="278"/>
            <ac:spMk id="321" creationId="{00000000-0000-0000-0000-000000000000}"/>
          </ac:spMkLst>
        </pc:spChg>
        <pc:spChg chg="mod">
          <ac:chgData name="RADITYA SUKMANA" userId="893d16a0-6fd0-4c1a-8cfb-7b37ec3600c3" providerId="ADAL" clId="{890DB325-3645-4638-A5BC-F2B890393370}" dt="2023-09-13T12:25:40.967" v="32" actId="13926"/>
          <ac:spMkLst>
            <pc:docMk/>
            <pc:sldMk cId="0" sldId="278"/>
            <ac:spMk id="324" creationId="{00000000-0000-0000-0000-000000000000}"/>
          </ac:spMkLst>
        </pc:spChg>
      </pc:sldChg>
      <pc:sldChg chg="modSp mod">
        <pc:chgData name="RADITYA SUKMANA" userId="893d16a0-6fd0-4c1a-8cfb-7b37ec3600c3" providerId="ADAL" clId="{890DB325-3645-4638-A5BC-F2B890393370}" dt="2023-09-13T12:20:13.613" v="3" actId="27636"/>
        <pc:sldMkLst>
          <pc:docMk/>
          <pc:sldMk cId="0" sldId="283"/>
        </pc:sldMkLst>
        <pc:spChg chg="mod">
          <ac:chgData name="RADITYA SUKMANA" userId="893d16a0-6fd0-4c1a-8cfb-7b37ec3600c3" providerId="ADAL" clId="{890DB325-3645-4638-A5BC-F2B890393370}" dt="2023-09-13T12:20:13.613" v="3" actId="27636"/>
          <ac:spMkLst>
            <pc:docMk/>
            <pc:sldMk cId="0" sldId="283"/>
            <ac:spMk id="367" creationId="{00000000-0000-0000-0000-000000000000}"/>
          </ac:spMkLst>
        </pc:spChg>
      </pc:sldChg>
      <pc:sldChg chg="new del">
        <pc:chgData name="RADITYA SUKMANA" userId="893d16a0-6fd0-4c1a-8cfb-7b37ec3600c3" providerId="ADAL" clId="{890DB325-3645-4638-A5BC-F2B890393370}" dt="2023-09-13T12:22:04.825" v="16" actId="47"/>
        <pc:sldMkLst>
          <pc:docMk/>
          <pc:sldMk cId="1133405457" sldId="285"/>
        </pc:sldMkLst>
      </pc:sldChg>
      <pc:sldChg chg="addSp modSp new mod">
        <pc:chgData name="RADITYA SUKMANA" userId="893d16a0-6fd0-4c1a-8cfb-7b37ec3600c3" providerId="ADAL" clId="{890DB325-3645-4638-A5BC-F2B890393370}" dt="2023-09-13T12:20:31.508" v="7" actId="255"/>
        <pc:sldMkLst>
          <pc:docMk/>
          <pc:sldMk cId="1246009728" sldId="286"/>
        </pc:sldMkLst>
        <pc:spChg chg="add mod">
          <ac:chgData name="RADITYA SUKMANA" userId="893d16a0-6fd0-4c1a-8cfb-7b37ec3600c3" providerId="ADAL" clId="{890DB325-3645-4638-A5BC-F2B890393370}" dt="2023-09-13T12:20:31.508" v="7" actId="255"/>
          <ac:spMkLst>
            <pc:docMk/>
            <pc:sldMk cId="1246009728" sldId="286"/>
            <ac:spMk id="2" creationId="{37FA4FE8-D5D8-23CB-BCB2-F3F632421138}"/>
          </ac:spMkLst>
        </pc:spChg>
      </pc:sldChg>
      <pc:sldChg chg="addSp modSp new mod ord">
        <pc:chgData name="RADITYA SUKMANA" userId="893d16a0-6fd0-4c1a-8cfb-7b37ec3600c3" providerId="ADAL" clId="{890DB325-3645-4638-A5BC-F2B890393370}" dt="2023-09-13T12:22:00.881" v="15"/>
        <pc:sldMkLst>
          <pc:docMk/>
          <pc:sldMk cId="3442708229" sldId="287"/>
        </pc:sldMkLst>
        <pc:spChg chg="add mod">
          <ac:chgData name="RADITYA SUKMANA" userId="893d16a0-6fd0-4c1a-8cfb-7b37ec3600c3" providerId="ADAL" clId="{890DB325-3645-4638-A5BC-F2B890393370}" dt="2023-09-13T12:21:28.462" v="13" actId="255"/>
          <ac:spMkLst>
            <pc:docMk/>
            <pc:sldMk cId="3442708229" sldId="287"/>
            <ac:spMk id="2" creationId="{D542D409-3084-02BA-A4D7-DB361F8FD7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31006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34038" y="0"/>
            <a:ext cx="431006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55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431006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06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55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afb1c6fe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27afb1c6fec_0_29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27afb1c6fec_0_29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cdc7a3e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cdc7a3ee3_0_154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7cdc7a3ee3_0_154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cdc7a3ee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cdc7a3ee3_0_164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27cdc7a3ee3_0_164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cf574ea7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cf574ea76_0_105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Pg. 70-71</a:t>
            </a:r>
            <a:endParaRPr/>
          </a:p>
        </p:txBody>
      </p:sp>
      <p:sp>
        <p:nvSpPr>
          <p:cNvPr id="198" name="Google Shape;198;g27cf574ea76_0_105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cf574ea7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cf574ea76_0_121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Pg. 33</a:t>
            </a:r>
            <a:endParaRPr/>
          </a:p>
        </p:txBody>
      </p:sp>
      <p:sp>
        <p:nvSpPr>
          <p:cNvPr id="208" name="Google Shape;208;g27cf574ea76_0_121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cf574ea7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cf574ea76_0_128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pg. 46</a:t>
            </a:r>
            <a:endParaRPr/>
          </a:p>
        </p:txBody>
      </p:sp>
      <p:sp>
        <p:nvSpPr>
          <p:cNvPr id="217" name="Google Shape;217;g27cf574ea76_0_128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cf574ea76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cf574ea76_0_152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7cf574ea76_0_152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cdc7a3ee3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7cdc7a3ee3_0_493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7cdc7a3ee3_0_493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cdc7a3ee3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cdc7a3ee3_0_483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7cdc7a3ee3_0_483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afb1c6fe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7afb1c6fec_0_63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27afb1c6fec_0_63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cdc7a3ee3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cdc7a3ee3_0_505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7cdc7a3ee3_0_505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cf574ea7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cf574ea76_0_113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7cf574ea76_0_113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cdc7a3e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cdc7a3ee3_0_0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7cdc7a3ee3_0_0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cdc7a3ee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cdc7a3ee3_0_7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7cdc7a3ee3_0_7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cdc7a3ee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cdc7a3ee3_0_35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7cdc7a3ee3_0_35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cf574ea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27cf574ea76_0_0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27cf574ea76_0_0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7cdc7a3ee3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7cdc7a3ee3_0_395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27cdc7a3ee3_0_395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cdc7a3ee3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27cdc7a3ee3_0_173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g27cdc7a3ee3_0_173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cdc7a3ee3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cdc7a3ee3_0_179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7cdc7a3ee3_0_179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ec0e8e447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13ec0e8e447_2_130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CV terbaru</a:t>
            </a:r>
            <a:endParaRPr/>
          </a:p>
        </p:txBody>
      </p:sp>
      <p:sp>
        <p:nvSpPr>
          <p:cNvPr id="365" name="Google Shape;365;g13ec0e8e447_2_130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24fd096d4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224fd096d48_0_3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g224fd096d48_0_3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cdc7a3ee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cdc7a3ee3_0_265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27cdc7a3ee3_0_265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cdc7a3ee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cdc7a3ee3_0_273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7cdc7a3ee3_0_273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cdc7a3e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cdc7a3ee3_0_279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7cdc7a3ee3_0_279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cdc7a3ee3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cdc7a3ee3_0_285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7cdc7a3ee3_0_285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cdc7a3ee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cdc7a3ee3_0_290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7cdc7a3ee3_0_290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cdc7a3ee3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cdc7a3ee3_0_297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7cdc7a3ee3_0_297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cdc7a3ee3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7cdc7a3ee3_0_305:notes"/>
          <p:cNvSpPr txBox="1">
            <a:spLocks noGrp="1"/>
          </p:cNvSpPr>
          <p:nvPr>
            <p:ph type="body" idx="1"/>
          </p:nvPr>
        </p:nvSpPr>
        <p:spPr>
          <a:xfrm>
            <a:off x="995363" y="3257550"/>
            <a:ext cx="7956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g27cdc7a3ee3_0_305:notes"/>
          <p:cNvSpPr txBox="1">
            <a:spLocks noGrp="1"/>
          </p:cNvSpPr>
          <p:nvPr>
            <p:ph type="sldNum" idx="12"/>
          </p:nvPr>
        </p:nvSpPr>
        <p:spPr>
          <a:xfrm>
            <a:off x="5634038" y="6513513"/>
            <a:ext cx="431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327262" y="2798296"/>
            <a:ext cx="398233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720056" y="4593356"/>
            <a:ext cx="3960439" cy="114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57200" y="1417638"/>
            <a:ext cx="8229600" cy="76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2707803" y="147165"/>
            <a:ext cx="372839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1417638"/>
            <a:ext cx="8229600" cy="76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457200" y="2397768"/>
            <a:ext cx="8229600" cy="372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57200" y="1417638"/>
            <a:ext cx="8229600" cy="76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57200" y="1417638"/>
            <a:ext cx="8229600" cy="76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57200" y="1417638"/>
            <a:ext cx="8229600" cy="76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457200" y="1417638"/>
            <a:ext cx="8229600" cy="76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457200" y="2397768"/>
            <a:ext cx="8229600" cy="372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0" y="2433000"/>
            <a:ext cx="9144000" cy="9960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GB" sz="27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GB" sz="27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Waqf into Green or Blue </a:t>
            </a:r>
            <a:endParaRPr sz="27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GB" sz="27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Financing Framework</a:t>
            </a:r>
            <a:r>
              <a:rPr lang="en-GB" sz="27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2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05350" y="5695375"/>
            <a:ext cx="55167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6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Prof. Raditya Sukmana SE., MA.</a:t>
            </a:r>
            <a:endParaRPr sz="6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6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Coordinator of Islamic Economic Doctoral Program</a:t>
            </a:r>
            <a:endParaRPr sz="6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6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Faculty of Economic and Business, Universitas Airlangga</a:t>
            </a:r>
            <a:endParaRPr sz="63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12550" y="3557838"/>
            <a:ext cx="7518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Presented on :</a:t>
            </a:r>
            <a:endParaRPr sz="15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b="1">
                <a:latin typeface="Poppins"/>
                <a:ea typeface="Poppins"/>
                <a:cs typeface="Poppins"/>
                <a:sym typeface="Poppins"/>
              </a:rPr>
              <a:t>Islamic Economics Winter Course (IESWC) IPB University</a:t>
            </a:r>
            <a:endParaRPr sz="15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September </a:t>
            </a:r>
            <a:r>
              <a:rPr lang="en-GB" sz="1500" b="1">
                <a:latin typeface="Poppins"/>
                <a:ea typeface="Poppins"/>
                <a:cs typeface="Poppins"/>
                <a:sym typeface="Poppins"/>
              </a:rPr>
              <a:t>14</a:t>
            </a:r>
            <a:r>
              <a:rPr lang="en-GB" sz="15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2023</a:t>
            </a:r>
            <a:endParaRPr sz="15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0768" y="0"/>
            <a:ext cx="2903232" cy="24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27cdc7a3ee3_0_305" descr="Shariah Socioeconomic Development for Sustainable Islamic Justice"/>
          <p:cNvPicPr preferRelativeResize="0"/>
          <p:nvPr/>
        </p:nvPicPr>
        <p:blipFill rotWithShape="1">
          <a:blip r:embed="rId3">
            <a:alphaModFix/>
          </a:blip>
          <a:srcRect l="1835" t="3809"/>
          <a:stretch/>
        </p:blipFill>
        <p:spPr>
          <a:xfrm>
            <a:off x="1496849" y="1770300"/>
            <a:ext cx="6449749" cy="47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7cdc7a3ee3_0_305"/>
          <p:cNvSpPr txBox="1"/>
          <p:nvPr/>
        </p:nvSpPr>
        <p:spPr>
          <a:xfrm>
            <a:off x="0" y="1231500"/>
            <a:ext cx="4230600" cy="5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Living on Waqf</a:t>
            </a:r>
            <a:endParaRPr sz="23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g27cdc7a3ee3_0_305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1a - Waqf Importance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27afb1c6fec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62" y="1402124"/>
            <a:ext cx="3825924" cy="50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7afb1c6fec_0_29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1b - Green Waqf Model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g27afb1c6fec_0_29"/>
          <p:cNvSpPr txBox="1"/>
          <p:nvPr/>
        </p:nvSpPr>
        <p:spPr>
          <a:xfrm>
            <a:off x="4765925" y="1815425"/>
            <a:ext cx="3695700" cy="2016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Poppins Medium"/>
                <a:ea typeface="Poppins Medium"/>
                <a:cs typeface="Poppins Medium"/>
                <a:sym typeface="Poppins Medium"/>
              </a:rPr>
              <a:t>Green Waqf itself is defined as the utilization of a waqf asset to support the attainment of ecological balance and sustainability, while also providing a social and economic impact for society.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7" name="Google Shape;177;g27afb1c6fec_0_29"/>
          <p:cNvSpPr txBox="1"/>
          <p:nvPr/>
        </p:nvSpPr>
        <p:spPr>
          <a:xfrm>
            <a:off x="4765925" y="4306425"/>
            <a:ext cx="3695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Green Waqf framework is developed by the  Indonesia  Waqf  Board  (BWI)  in  collaboration  with  United Nations  Development  Programme  (UNDP-lndonesia),  Waqf  Center for  Indonesian  Development  and  Studies   (WaCIDS), and Green  Waqf  Organization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7cdc7a3ee3_0_154"/>
          <p:cNvPicPr preferRelativeResize="0"/>
          <p:nvPr/>
        </p:nvPicPr>
        <p:blipFill rotWithShape="1">
          <a:blip r:embed="rId3">
            <a:alphaModFix/>
          </a:blip>
          <a:srcRect l="2606" r="2597"/>
          <a:stretch/>
        </p:blipFill>
        <p:spPr>
          <a:xfrm>
            <a:off x="55375" y="2285225"/>
            <a:ext cx="8646836" cy="38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7cdc7a3ee3_0_154"/>
          <p:cNvSpPr txBox="1"/>
          <p:nvPr/>
        </p:nvSpPr>
        <p:spPr>
          <a:xfrm>
            <a:off x="0" y="1232900"/>
            <a:ext cx="4234200" cy="98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What’s Problem on Environment?</a:t>
            </a:r>
            <a:endParaRPr sz="26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g27cdc7a3ee3_0_154"/>
          <p:cNvSpPr/>
          <p:nvPr/>
        </p:nvSpPr>
        <p:spPr>
          <a:xfrm>
            <a:off x="3388950" y="6318374"/>
            <a:ext cx="2366100" cy="338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Energy Mix </a:t>
            </a:r>
            <a:endParaRPr sz="1600" i="0" u="none" strike="noStrike" cap="non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86" name="Google Shape;186;g27cdc7a3ee3_0_154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1b - Green Waqf Model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7cdc7a3ee3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1750"/>
            <a:ext cx="8839200" cy="477316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7cdc7a3ee3_0_164"/>
          <p:cNvSpPr txBox="1"/>
          <p:nvPr/>
        </p:nvSpPr>
        <p:spPr>
          <a:xfrm>
            <a:off x="1356900" y="1272925"/>
            <a:ext cx="6430200" cy="5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Proposed Stages for Green Waqf Initiative</a:t>
            </a:r>
            <a:endParaRPr sz="22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g27cdc7a3ee3_0_164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1b - Green Waqf Model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g27cdc7a3ee3_0_505">
            <a:extLst>
              <a:ext uri="{FF2B5EF4-FFF2-40B4-BE49-F238E27FC236}">
                <a16:creationId xmlns:a16="http://schemas.microsoft.com/office/drawing/2014/main" id="{D542D409-3084-02BA-A4D7-DB361F8FD79B}"/>
              </a:ext>
            </a:extLst>
          </p:cNvPr>
          <p:cNvSpPr/>
          <p:nvPr/>
        </p:nvSpPr>
        <p:spPr>
          <a:xfrm>
            <a:off x="2792422" y="2506895"/>
            <a:ext cx="3559156" cy="2270292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latin typeface="Poppins SemiBold"/>
                <a:ea typeface="Poppins SemiBold"/>
                <a:cs typeface="Poppins SemiBold"/>
                <a:sym typeface="Poppins SemiBold"/>
              </a:rPr>
              <a:t>Sukuk</a:t>
            </a:r>
            <a:endParaRPr sz="54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42708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27cf574ea76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1875"/>
            <a:ext cx="6023376" cy="262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7cf574ea76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88034"/>
            <a:ext cx="6023373" cy="26671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7cf574ea76_0_105"/>
          <p:cNvSpPr txBox="1"/>
          <p:nvPr/>
        </p:nvSpPr>
        <p:spPr>
          <a:xfrm>
            <a:off x="6144000" y="1631475"/>
            <a:ext cx="2775000" cy="89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Utilization of State Sukuk</a:t>
            </a:r>
            <a:endParaRPr sz="23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g27cf574ea76_0_105"/>
          <p:cNvSpPr txBox="1"/>
          <p:nvPr/>
        </p:nvSpPr>
        <p:spPr>
          <a:xfrm>
            <a:off x="6144000" y="2573925"/>
            <a:ext cx="3000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Sukuk issued by the Indonesian government are utilized for the construction of facilities such as: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- transportation companies (shipping, railroad)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- Education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facilities (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University &amp; school)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- building public service facilities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- others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7cf574ea76_0_105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2a - State Sukuk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27cf574ea76_0_121"/>
          <p:cNvPicPr preferRelativeResize="0"/>
          <p:nvPr/>
        </p:nvPicPr>
        <p:blipFill rotWithShape="1">
          <a:blip r:embed="rId3">
            <a:alphaModFix/>
          </a:blip>
          <a:srcRect l="6428" t="3611" b="2588"/>
          <a:stretch/>
        </p:blipFill>
        <p:spPr>
          <a:xfrm>
            <a:off x="523775" y="1882875"/>
            <a:ext cx="8254326" cy="46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7cf574ea76_0_121"/>
          <p:cNvSpPr txBox="1"/>
          <p:nvPr/>
        </p:nvSpPr>
        <p:spPr>
          <a:xfrm>
            <a:off x="2087150" y="1328775"/>
            <a:ext cx="5127600" cy="5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CWLS Scheme</a:t>
            </a:r>
            <a:endParaRPr sz="22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g27cf574ea76_0_121"/>
          <p:cNvSpPr txBox="1"/>
          <p:nvPr/>
        </p:nvSpPr>
        <p:spPr>
          <a:xfrm>
            <a:off x="0" y="6507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Annual Report CWLS (2021) </a:t>
            </a:r>
            <a:endParaRPr/>
          </a:p>
        </p:txBody>
      </p:sp>
      <p:sp>
        <p:nvSpPr>
          <p:cNvPr id="213" name="Google Shape;213;g27cf574ea76_0_121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2a - State Sukuk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cf574ea76_0_128"/>
          <p:cNvSpPr txBox="1"/>
          <p:nvPr/>
        </p:nvSpPr>
        <p:spPr>
          <a:xfrm>
            <a:off x="2008200" y="1409625"/>
            <a:ext cx="5127600" cy="5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Advantages CWLS</a:t>
            </a:r>
            <a:endParaRPr sz="24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g27cf574ea76_0_128"/>
          <p:cNvSpPr/>
          <p:nvPr/>
        </p:nvSpPr>
        <p:spPr>
          <a:xfrm>
            <a:off x="503713" y="2137125"/>
            <a:ext cx="2342100" cy="35520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700">
                <a:latin typeface="Oswald"/>
                <a:ea typeface="Oswald"/>
                <a:cs typeface="Oswald"/>
                <a:sym typeface="Oswald"/>
              </a:rPr>
              <a:t>SAFE</a:t>
            </a:r>
            <a:endParaRPr sz="170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g27cf574ea76_0_128"/>
          <p:cNvSpPr/>
          <p:nvPr/>
        </p:nvSpPr>
        <p:spPr>
          <a:xfrm>
            <a:off x="339625" y="1925913"/>
            <a:ext cx="383700" cy="355200"/>
          </a:xfrm>
          <a:prstGeom prst="ellipse">
            <a:avLst/>
          </a:prstGeom>
          <a:solidFill>
            <a:srgbClr val="F79646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7cf574ea76_0_128"/>
          <p:cNvSpPr/>
          <p:nvPr/>
        </p:nvSpPr>
        <p:spPr>
          <a:xfrm>
            <a:off x="3441963" y="2166525"/>
            <a:ext cx="2342100" cy="35520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700">
                <a:latin typeface="Oswald"/>
                <a:ea typeface="Oswald"/>
                <a:cs typeface="Oswald"/>
                <a:sym typeface="Oswald"/>
              </a:rPr>
              <a:t>TRUSTED</a:t>
            </a:r>
            <a:endParaRPr sz="170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3" name="Google Shape;223;g27cf574ea76_0_128"/>
          <p:cNvSpPr/>
          <p:nvPr/>
        </p:nvSpPr>
        <p:spPr>
          <a:xfrm>
            <a:off x="3277875" y="1955313"/>
            <a:ext cx="383700" cy="355200"/>
          </a:xfrm>
          <a:prstGeom prst="ellipse">
            <a:avLst/>
          </a:prstGeom>
          <a:solidFill>
            <a:srgbClr val="F79646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7cf574ea76_0_128"/>
          <p:cNvSpPr/>
          <p:nvPr/>
        </p:nvSpPr>
        <p:spPr>
          <a:xfrm>
            <a:off x="6380213" y="2166525"/>
            <a:ext cx="2342100" cy="35520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700">
                <a:latin typeface="Oswald"/>
                <a:ea typeface="Oswald"/>
                <a:cs typeface="Oswald"/>
                <a:sym typeface="Oswald"/>
              </a:rPr>
              <a:t>SIMPLE</a:t>
            </a:r>
            <a:endParaRPr sz="170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5" name="Google Shape;225;g27cf574ea76_0_128"/>
          <p:cNvSpPr/>
          <p:nvPr/>
        </p:nvSpPr>
        <p:spPr>
          <a:xfrm>
            <a:off x="6216125" y="1955313"/>
            <a:ext cx="383700" cy="355200"/>
          </a:xfrm>
          <a:prstGeom prst="ellipse">
            <a:avLst/>
          </a:prstGeom>
          <a:solidFill>
            <a:srgbClr val="F79646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7cf574ea76_0_128"/>
          <p:cNvSpPr/>
          <p:nvPr/>
        </p:nvSpPr>
        <p:spPr>
          <a:xfrm>
            <a:off x="503713" y="2597925"/>
            <a:ext cx="2342100" cy="123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Cash waqf placements in investment instrument guaranteed by the state</a:t>
            </a:r>
            <a:endParaRPr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g27cf574ea76_0_128"/>
          <p:cNvSpPr/>
          <p:nvPr/>
        </p:nvSpPr>
        <p:spPr>
          <a:xfrm>
            <a:off x="3441963" y="2597925"/>
            <a:ext cx="2342100" cy="123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Transparent and accountable cash waqf fund management and utilisation</a:t>
            </a:r>
            <a:endParaRPr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g27cf574ea76_0_128"/>
          <p:cNvSpPr/>
          <p:nvPr/>
        </p:nvSpPr>
        <p:spPr>
          <a:xfrm>
            <a:off x="6380213" y="2597925"/>
            <a:ext cx="2342100" cy="123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Cash waqif facilities are available to enable utilisation for product activities</a:t>
            </a:r>
            <a:endParaRPr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g27cf574ea76_0_128"/>
          <p:cNvSpPr/>
          <p:nvPr/>
        </p:nvSpPr>
        <p:spPr>
          <a:xfrm>
            <a:off x="585750" y="4462125"/>
            <a:ext cx="2342100" cy="35520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700">
                <a:latin typeface="Oswald"/>
                <a:ea typeface="Oswald"/>
                <a:cs typeface="Oswald"/>
                <a:sym typeface="Oswald"/>
              </a:rPr>
              <a:t>PRODUCTIVE</a:t>
            </a:r>
            <a:endParaRPr sz="170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g27cf574ea76_0_128"/>
          <p:cNvSpPr/>
          <p:nvPr/>
        </p:nvSpPr>
        <p:spPr>
          <a:xfrm>
            <a:off x="421663" y="4250913"/>
            <a:ext cx="383700" cy="355200"/>
          </a:xfrm>
          <a:prstGeom prst="ellipse">
            <a:avLst/>
          </a:prstGeom>
          <a:solidFill>
            <a:srgbClr val="F79646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7cf574ea76_0_128"/>
          <p:cNvSpPr/>
          <p:nvPr/>
        </p:nvSpPr>
        <p:spPr>
          <a:xfrm>
            <a:off x="3524000" y="4491525"/>
            <a:ext cx="2342100" cy="35520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700">
                <a:latin typeface="Oswald"/>
                <a:ea typeface="Oswald"/>
                <a:cs typeface="Oswald"/>
                <a:sym typeface="Oswald"/>
              </a:rPr>
              <a:t>INTACT</a:t>
            </a:r>
            <a:endParaRPr sz="170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g27cf574ea76_0_128"/>
          <p:cNvSpPr/>
          <p:nvPr/>
        </p:nvSpPr>
        <p:spPr>
          <a:xfrm>
            <a:off x="3359913" y="4280313"/>
            <a:ext cx="383700" cy="355200"/>
          </a:xfrm>
          <a:prstGeom prst="ellipse">
            <a:avLst/>
          </a:prstGeom>
          <a:solidFill>
            <a:srgbClr val="F79646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7cf574ea76_0_128"/>
          <p:cNvSpPr/>
          <p:nvPr/>
        </p:nvSpPr>
        <p:spPr>
          <a:xfrm>
            <a:off x="6462250" y="4491525"/>
            <a:ext cx="2342100" cy="35520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700">
                <a:latin typeface="Oswald"/>
                <a:ea typeface="Oswald"/>
                <a:cs typeface="Oswald"/>
                <a:sym typeface="Oswald"/>
              </a:rPr>
              <a:t>BLESSED</a:t>
            </a:r>
            <a:endParaRPr sz="170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g27cf574ea76_0_128"/>
          <p:cNvSpPr/>
          <p:nvPr/>
        </p:nvSpPr>
        <p:spPr>
          <a:xfrm>
            <a:off x="6298163" y="4280313"/>
            <a:ext cx="383700" cy="355200"/>
          </a:xfrm>
          <a:prstGeom prst="ellipse">
            <a:avLst/>
          </a:prstGeom>
          <a:solidFill>
            <a:srgbClr val="F79646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7cf574ea76_0_128"/>
          <p:cNvSpPr/>
          <p:nvPr/>
        </p:nvSpPr>
        <p:spPr>
          <a:xfrm>
            <a:off x="585763" y="4922925"/>
            <a:ext cx="2342100" cy="138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Returns paid monthly and utilised to fund social programs/activities and public empowerment</a:t>
            </a:r>
            <a:endParaRPr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g27cf574ea76_0_128"/>
          <p:cNvSpPr/>
          <p:nvPr/>
        </p:nvSpPr>
        <p:spPr>
          <a:xfrm>
            <a:off x="3524000" y="4922925"/>
            <a:ext cx="2342100" cy="123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100% of the funds are returned to the waqif (temporary)/nazhir upon SBSN maturity</a:t>
            </a:r>
            <a:endParaRPr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g27cf574ea76_0_128"/>
          <p:cNvSpPr/>
          <p:nvPr/>
        </p:nvSpPr>
        <p:spPr>
          <a:xfrm>
            <a:off x="6462250" y="4922925"/>
            <a:ext cx="2342100" cy="123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A minimum Rp. 1 million investment brings jariyah blessings</a:t>
            </a:r>
            <a:endParaRPr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g27cf574ea76_0_128"/>
          <p:cNvSpPr txBox="1"/>
          <p:nvPr/>
        </p:nvSpPr>
        <p:spPr>
          <a:xfrm>
            <a:off x="0" y="6388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Annual Report CWLS (2021) </a:t>
            </a:r>
            <a:endParaRPr/>
          </a:p>
        </p:txBody>
      </p:sp>
      <p:sp>
        <p:nvSpPr>
          <p:cNvPr id="239" name="Google Shape;239;g27cf574ea76_0_128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2a - State Sukuk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27cf574ea76_0_152"/>
          <p:cNvPicPr preferRelativeResize="0"/>
          <p:nvPr/>
        </p:nvPicPr>
        <p:blipFill rotWithShape="1">
          <a:blip r:embed="rId3">
            <a:alphaModFix/>
          </a:blip>
          <a:srcRect l="7561"/>
          <a:stretch/>
        </p:blipFill>
        <p:spPr>
          <a:xfrm>
            <a:off x="486475" y="1234350"/>
            <a:ext cx="8171074" cy="498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7cf574ea76_0_152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2a - State Sukuk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7cdc7a3ee3_0_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00" y="2170850"/>
            <a:ext cx="3276624" cy="327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7cdc7a3ee3_0_493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2b - Retail Green Sukuk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g27cdc7a3ee3_0_493"/>
          <p:cNvSpPr txBox="1"/>
          <p:nvPr/>
        </p:nvSpPr>
        <p:spPr>
          <a:xfrm>
            <a:off x="4238625" y="2531613"/>
            <a:ext cx="442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GB">
                <a:latin typeface="Poppins Medium"/>
                <a:ea typeface="Poppins Medium"/>
                <a:cs typeface="Poppins Medium"/>
                <a:sym typeface="Poppins Medium"/>
              </a:rPr>
              <a:t>Green sukuk are state sharia securities whose issuance proceeds are used to finance projects that fall into the "sustainable projects" category. 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GB">
                <a:latin typeface="Poppins Medium"/>
                <a:ea typeface="Poppins Medium"/>
                <a:cs typeface="Poppins Medium"/>
                <a:sym typeface="Poppins Medium"/>
              </a:rPr>
              <a:t>In line with the government's commitment to achieving sustainable development and climate change goals. 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●"/>
            </a:pPr>
            <a:r>
              <a:rPr lang="en-GB">
                <a:latin typeface="Poppins Medium"/>
                <a:ea typeface="Poppins Medium"/>
                <a:cs typeface="Poppins Medium"/>
                <a:sym typeface="Poppins Medium"/>
              </a:rPr>
              <a:t>Green sukuk is one solution to support sustainable financing innovation that implements environmental, social and governance aspects.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cdc7a3ee3_0_505"/>
          <p:cNvSpPr txBox="1"/>
          <p:nvPr/>
        </p:nvSpPr>
        <p:spPr>
          <a:xfrm>
            <a:off x="4572000" y="623600"/>
            <a:ext cx="4453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Outline of this Presentation</a:t>
            </a:r>
            <a:endParaRPr sz="23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g27cdc7a3ee3_0_505"/>
          <p:cNvSpPr/>
          <p:nvPr/>
        </p:nvSpPr>
        <p:spPr>
          <a:xfrm>
            <a:off x="981100" y="2427025"/>
            <a:ext cx="2392200" cy="538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Poppins SemiBold"/>
                <a:ea typeface="Poppins SemiBold"/>
                <a:cs typeface="Poppins SemiBold"/>
                <a:sym typeface="Poppins SemiBold"/>
              </a:rPr>
              <a:t>WAQF</a:t>
            </a:r>
            <a:endParaRPr sz="2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9" name="Google Shape;99;g27cdc7a3ee3_0_505"/>
          <p:cNvSpPr/>
          <p:nvPr/>
        </p:nvSpPr>
        <p:spPr>
          <a:xfrm>
            <a:off x="5602650" y="2427025"/>
            <a:ext cx="2392200" cy="538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Poppins SemiBold"/>
                <a:ea typeface="Poppins SemiBold"/>
                <a:cs typeface="Poppins SemiBold"/>
                <a:sym typeface="Poppins SemiBold"/>
              </a:rPr>
              <a:t>Sukuk</a:t>
            </a:r>
            <a:endParaRPr sz="2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0" name="Google Shape;100;g27cdc7a3ee3_0_505"/>
          <p:cNvSpPr/>
          <p:nvPr/>
        </p:nvSpPr>
        <p:spPr>
          <a:xfrm>
            <a:off x="729250" y="2205525"/>
            <a:ext cx="420900" cy="420900"/>
          </a:xfrm>
          <a:prstGeom prst="ellipse">
            <a:avLst/>
          </a:prstGeom>
          <a:solidFill>
            <a:srgbClr val="1F49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27cdc7a3ee3_0_505"/>
          <p:cNvSpPr/>
          <p:nvPr/>
        </p:nvSpPr>
        <p:spPr>
          <a:xfrm>
            <a:off x="5400475" y="2205525"/>
            <a:ext cx="420900" cy="420900"/>
          </a:xfrm>
          <a:prstGeom prst="ellipse">
            <a:avLst/>
          </a:prstGeom>
          <a:solidFill>
            <a:srgbClr val="1F49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7cdc7a3ee3_0_505"/>
          <p:cNvSpPr/>
          <p:nvPr/>
        </p:nvSpPr>
        <p:spPr>
          <a:xfrm>
            <a:off x="2352675" y="4281500"/>
            <a:ext cx="4690500" cy="104370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Poppins SemiBold"/>
                <a:ea typeface="Poppins SemiBold"/>
                <a:cs typeface="Poppins SemiBold"/>
                <a:sym typeface="Poppins SemiBold"/>
              </a:rPr>
              <a:t>Integration of Waqf &amp; Green Financing (a proposal model)</a:t>
            </a:r>
            <a:endParaRPr sz="2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3" name="Google Shape;103;g27cdc7a3ee3_0_505"/>
          <p:cNvSpPr/>
          <p:nvPr/>
        </p:nvSpPr>
        <p:spPr>
          <a:xfrm>
            <a:off x="2100825" y="4060000"/>
            <a:ext cx="420900" cy="420900"/>
          </a:xfrm>
          <a:prstGeom prst="ellipse">
            <a:avLst/>
          </a:prstGeom>
          <a:solidFill>
            <a:srgbClr val="1F49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7cdc7a3ee3_0_505"/>
          <p:cNvSpPr txBox="1"/>
          <p:nvPr/>
        </p:nvSpPr>
        <p:spPr>
          <a:xfrm>
            <a:off x="1150150" y="3147950"/>
            <a:ext cx="207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 - Waqf Importance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b - Green Waqf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7cdc7a3ee3_0_505"/>
          <p:cNvSpPr txBox="1"/>
          <p:nvPr/>
        </p:nvSpPr>
        <p:spPr>
          <a:xfrm>
            <a:off x="5760750" y="3121200"/>
            <a:ext cx="207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 - State Sukuk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b - Retail Green Sukuk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27cdc7a3ee3_0_505"/>
          <p:cNvSpPr txBox="1"/>
          <p:nvPr/>
        </p:nvSpPr>
        <p:spPr>
          <a:xfrm>
            <a:off x="3534000" y="5526450"/>
            <a:ext cx="20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*also for Blue Finance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g27cdc7a3ee3_0_505"/>
          <p:cNvCxnSpPr>
            <a:stCxn id="98" idx="3"/>
            <a:endCxn id="102" idx="0"/>
          </p:cNvCxnSpPr>
          <p:nvPr/>
        </p:nvCxnSpPr>
        <p:spPr>
          <a:xfrm>
            <a:off x="3373300" y="2696425"/>
            <a:ext cx="1324500" cy="158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g27cdc7a3ee3_0_505"/>
          <p:cNvCxnSpPr>
            <a:stCxn id="99" idx="1"/>
            <a:endCxn id="102" idx="0"/>
          </p:cNvCxnSpPr>
          <p:nvPr/>
        </p:nvCxnSpPr>
        <p:spPr>
          <a:xfrm flipH="1">
            <a:off x="4697850" y="2696425"/>
            <a:ext cx="904800" cy="158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27cdc7a3ee3_0_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75" y="1564600"/>
            <a:ext cx="8249450" cy="41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7cdc7a3ee3_0_483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2b - Retail Green Sukuk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g27cdc7a3ee3_0_483"/>
          <p:cNvSpPr/>
          <p:nvPr/>
        </p:nvSpPr>
        <p:spPr>
          <a:xfrm>
            <a:off x="681000" y="1947100"/>
            <a:ext cx="3891000" cy="36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7cdc7a3ee3_0_483"/>
          <p:cNvSpPr txBox="1"/>
          <p:nvPr/>
        </p:nvSpPr>
        <p:spPr>
          <a:xfrm>
            <a:off x="681000" y="18536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Why Green Waqf?</a:t>
            </a:r>
            <a:endParaRPr sz="2000" b="1"/>
          </a:p>
        </p:txBody>
      </p:sp>
      <p:sp>
        <p:nvSpPr>
          <p:cNvPr id="266" name="Google Shape;266;g27cdc7a3ee3_0_483"/>
          <p:cNvSpPr/>
          <p:nvPr/>
        </p:nvSpPr>
        <p:spPr>
          <a:xfrm>
            <a:off x="681000" y="2346250"/>
            <a:ext cx="1854900" cy="533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Green is a trend! The right time for the environmental care movement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7cdc7a3ee3_0_483"/>
          <p:cNvSpPr/>
          <p:nvPr/>
        </p:nvSpPr>
        <p:spPr>
          <a:xfrm>
            <a:off x="2802125" y="2346250"/>
            <a:ext cx="1854900" cy="533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Increasing awareness of the millennial generation towards the environment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7cdc7a3ee3_0_483"/>
          <p:cNvSpPr/>
          <p:nvPr/>
        </p:nvSpPr>
        <p:spPr>
          <a:xfrm>
            <a:off x="4923250" y="2346250"/>
            <a:ext cx="1854900" cy="533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Efforts to reduce carbon emissions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7cdc7a3ee3_0_483"/>
          <p:cNvSpPr/>
          <p:nvPr/>
        </p:nvSpPr>
        <p:spPr>
          <a:xfrm>
            <a:off x="1699050" y="2989300"/>
            <a:ext cx="1854900" cy="533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The government's commitment to addressing climate change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7cdc7a3ee3_0_483"/>
          <p:cNvSpPr/>
          <p:nvPr/>
        </p:nvSpPr>
        <p:spPr>
          <a:xfrm>
            <a:off x="3897550" y="2989300"/>
            <a:ext cx="1854900" cy="533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Efforts to finance environmentally friendly projects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7cdc7a3ee3_0_483"/>
          <p:cNvSpPr/>
          <p:nvPr/>
        </p:nvSpPr>
        <p:spPr>
          <a:xfrm>
            <a:off x="681000" y="3632350"/>
            <a:ext cx="5854200" cy="62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Poppins"/>
                <a:ea typeface="Poppins"/>
                <a:cs typeface="Poppins"/>
                <a:sym typeface="Poppins"/>
              </a:rPr>
              <a:t>The proceeds from the sale of green sukuk will be used to finance environmentally friendly projects. </a:t>
            </a:r>
            <a:r>
              <a:rPr lang="en-GB" sz="1000" b="1">
                <a:latin typeface="Poppins"/>
                <a:ea typeface="Poppins"/>
                <a:cs typeface="Poppins"/>
                <a:sym typeface="Poppins"/>
              </a:rPr>
              <a:t>The green sector according to the SDG Framework is:</a:t>
            </a:r>
            <a:endParaRPr sz="10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27afb1c6fec_0_63"/>
          <p:cNvPicPr preferRelativeResize="0"/>
          <p:nvPr/>
        </p:nvPicPr>
        <p:blipFill rotWithShape="1">
          <a:blip r:embed="rId3">
            <a:alphaModFix/>
          </a:blip>
          <a:srcRect b="7917"/>
          <a:stretch/>
        </p:blipFill>
        <p:spPr>
          <a:xfrm>
            <a:off x="0" y="1236950"/>
            <a:ext cx="9144000" cy="56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7afb1c6fec_0_63"/>
          <p:cNvSpPr txBox="1"/>
          <p:nvPr/>
        </p:nvSpPr>
        <p:spPr>
          <a:xfrm>
            <a:off x="1781400" y="3125150"/>
            <a:ext cx="5581200" cy="152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9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Integrating Waqf into Green &amp; Blue Financing Framework (A proposal)</a:t>
            </a:r>
            <a:endParaRPr sz="29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g27afb1c6fec_0_63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3 - Integration Waqf &amp; Green Financing</a:t>
            </a:r>
            <a:endParaRPr sz="1900" b="1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cf574ea76_0_113"/>
          <p:cNvSpPr txBox="1"/>
          <p:nvPr/>
        </p:nvSpPr>
        <p:spPr>
          <a:xfrm>
            <a:off x="366200" y="1947550"/>
            <a:ext cx="7894800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4400" dirty="0"/>
              <a:t>As an effort to encourage the use of sharia capital market products</a:t>
            </a:r>
            <a:endParaRPr sz="4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4400" dirty="0"/>
              <a:t>Management of waqf assets to make them more productive </a:t>
            </a:r>
            <a:endParaRPr sz="4400" dirty="0"/>
          </a:p>
        </p:txBody>
      </p:sp>
      <p:sp>
        <p:nvSpPr>
          <p:cNvPr id="276" name="Google Shape;276;g27cf574ea76_0_113"/>
          <p:cNvSpPr txBox="1"/>
          <p:nvPr/>
        </p:nvSpPr>
        <p:spPr>
          <a:xfrm>
            <a:off x="0" y="1231500"/>
            <a:ext cx="6430200" cy="5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Waqf &amp; Sharia Capital Market?</a:t>
            </a:r>
            <a:endParaRPr sz="22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" name="Google Shape;278;g27cf574ea76_0_113"/>
          <p:cNvSpPr txBox="1"/>
          <p:nvPr/>
        </p:nvSpPr>
        <p:spPr>
          <a:xfrm>
            <a:off x="-13200" y="6517875"/>
            <a:ext cx="24294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Sumber :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KemenKeu RI (2022)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7cf574ea76_0_113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3 - Integration Waqf &amp; Green Financing</a:t>
            </a:r>
            <a:endParaRPr sz="1900" b="1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cdc7a3ee3_0_0"/>
          <p:cNvSpPr txBox="1"/>
          <p:nvPr/>
        </p:nvSpPr>
        <p:spPr>
          <a:xfrm>
            <a:off x="417725" y="2175800"/>
            <a:ext cx="46002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-GB" sz="1700" dirty="0">
                <a:highlight>
                  <a:srgbClr val="FFFF00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Integrating waqf </a:t>
            </a:r>
            <a:r>
              <a:rPr lang="en-GB" sz="1700" dirty="0">
                <a:latin typeface="Poppins Medium"/>
                <a:ea typeface="Poppins Medium"/>
                <a:cs typeface="Poppins Medium"/>
                <a:sym typeface="Poppins Medium"/>
              </a:rPr>
              <a:t>(Islamic endowment) into green or blue </a:t>
            </a:r>
            <a:r>
              <a:rPr lang="en-GB" sz="1700" dirty="0">
                <a:highlight>
                  <a:srgbClr val="FFFF00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financing frameworks </a:t>
            </a:r>
            <a:r>
              <a:rPr lang="en-GB" sz="1700" dirty="0">
                <a:latin typeface="Poppins Medium"/>
                <a:ea typeface="Poppins Medium"/>
                <a:cs typeface="Poppins Medium"/>
                <a:sym typeface="Poppins Medium"/>
              </a:rPr>
              <a:t>can be a powerful way to </a:t>
            </a:r>
            <a:r>
              <a:rPr lang="en-GB" sz="1700" dirty="0">
                <a:highlight>
                  <a:srgbClr val="FFFF00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promote sustainability and support environmental </a:t>
            </a:r>
            <a:r>
              <a:rPr lang="en-GB" sz="1700" dirty="0">
                <a:latin typeface="Poppins Medium"/>
                <a:ea typeface="Poppins Medium"/>
                <a:cs typeface="Poppins Medium"/>
                <a:sym typeface="Poppins Medium"/>
              </a:rPr>
              <a:t>and social projects. </a:t>
            </a:r>
            <a:endParaRPr sz="17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-GB" sz="1700" dirty="0">
                <a:highlight>
                  <a:srgbClr val="FFFF00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Waqf involves dedicating assets or funds to charitable or public welfare purposes</a:t>
            </a:r>
            <a:r>
              <a:rPr lang="en-GB" sz="1700" dirty="0">
                <a:latin typeface="Poppins Medium"/>
                <a:ea typeface="Poppins Medium"/>
                <a:cs typeface="Poppins Medium"/>
                <a:sym typeface="Poppins Medium"/>
              </a:rPr>
              <a:t>, and it can align well with green and blue financing objectives. </a:t>
            </a:r>
            <a:endParaRPr sz="17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86" name="Google Shape;286;g27cdc7a3ee3_0_0"/>
          <p:cNvPicPr preferRelativeResize="0"/>
          <p:nvPr/>
        </p:nvPicPr>
        <p:blipFill rotWithShape="1">
          <a:blip r:embed="rId3">
            <a:alphaModFix/>
          </a:blip>
          <a:srcRect l="36918" r="20072"/>
          <a:stretch/>
        </p:blipFill>
        <p:spPr>
          <a:xfrm>
            <a:off x="5488650" y="1214925"/>
            <a:ext cx="3655350" cy="56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7cdc7a3ee3_0_0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3 - Integration Waqf &amp; Green Financing</a:t>
            </a:r>
            <a:endParaRPr sz="1900" b="1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cdc7a3ee3_0_7"/>
          <p:cNvSpPr txBox="1"/>
          <p:nvPr/>
        </p:nvSpPr>
        <p:spPr>
          <a:xfrm>
            <a:off x="0" y="1231500"/>
            <a:ext cx="9144000" cy="5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Steps integrate waqf into green or blue financing frameworks:</a:t>
            </a:r>
            <a:endParaRPr sz="22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g27cdc7a3ee3_0_7"/>
          <p:cNvSpPr/>
          <p:nvPr/>
        </p:nvSpPr>
        <p:spPr>
          <a:xfrm>
            <a:off x="283576" y="1936875"/>
            <a:ext cx="339000" cy="33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7cdc7a3ee3_0_7"/>
          <p:cNvSpPr/>
          <p:nvPr/>
        </p:nvSpPr>
        <p:spPr>
          <a:xfrm>
            <a:off x="500638" y="2180450"/>
            <a:ext cx="2366100" cy="338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Educate Stakeholders</a:t>
            </a:r>
            <a:endParaRPr sz="1600" i="0" u="none" strike="noStrike" cap="non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96" name="Google Shape;296;g27cdc7a3ee3_0_7"/>
          <p:cNvSpPr txBox="1"/>
          <p:nvPr/>
        </p:nvSpPr>
        <p:spPr>
          <a:xfrm>
            <a:off x="500650" y="2680550"/>
            <a:ext cx="3664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Raise Awareness </a:t>
            </a:r>
            <a:r>
              <a:rPr lang="en-GB" sz="1500" dirty="0">
                <a:latin typeface="Georgia"/>
                <a:ea typeface="Georgia"/>
                <a:cs typeface="Georgia"/>
                <a:sym typeface="Georgia"/>
              </a:rPr>
              <a:t>about the concept of green and blue financing and how it aligns with Islamic principles and values.</a:t>
            </a:r>
            <a:endParaRPr sz="15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7" name="Google Shape;297;g27cdc7a3ee3_0_7"/>
          <p:cNvSpPr/>
          <p:nvPr/>
        </p:nvSpPr>
        <p:spPr>
          <a:xfrm>
            <a:off x="4484951" y="1936875"/>
            <a:ext cx="339000" cy="33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7cdc7a3ee3_0_7"/>
          <p:cNvSpPr/>
          <p:nvPr/>
        </p:nvSpPr>
        <p:spPr>
          <a:xfrm>
            <a:off x="4702026" y="2180450"/>
            <a:ext cx="2572200" cy="338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Identify Suitable Waqf Assets</a:t>
            </a:r>
            <a:endParaRPr sz="1600" i="0" u="none" strike="noStrike" cap="non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99" name="Google Shape;299;g27cdc7a3ee3_0_7"/>
          <p:cNvSpPr txBox="1"/>
          <p:nvPr/>
        </p:nvSpPr>
        <p:spPr>
          <a:xfrm>
            <a:off x="4702025" y="2680550"/>
            <a:ext cx="4215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Determine which waqf assets can be used to support green or blue projects</a:t>
            </a:r>
            <a:r>
              <a:rPr lang="en-GB" sz="1500" dirty="0">
                <a:latin typeface="Georgia"/>
                <a:ea typeface="Georgia"/>
                <a:cs typeface="Georgia"/>
                <a:sym typeface="Georgia"/>
              </a:rPr>
              <a:t>. These assets could include land, real estate, cash donations, or other valuable resources.</a:t>
            </a:r>
            <a:endParaRPr sz="15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" name="Google Shape;300;g27cdc7a3ee3_0_7"/>
          <p:cNvSpPr/>
          <p:nvPr/>
        </p:nvSpPr>
        <p:spPr>
          <a:xfrm>
            <a:off x="255276" y="3788750"/>
            <a:ext cx="339000" cy="33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7cdc7a3ee3_0_7"/>
          <p:cNvSpPr/>
          <p:nvPr/>
        </p:nvSpPr>
        <p:spPr>
          <a:xfrm>
            <a:off x="472350" y="4032325"/>
            <a:ext cx="2572200" cy="338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Engage Local Communities</a:t>
            </a:r>
            <a:endParaRPr sz="1600" i="0" u="none" strike="noStrike" cap="non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02" name="Google Shape;302;g27cdc7a3ee3_0_7"/>
          <p:cNvSpPr txBox="1"/>
          <p:nvPr/>
        </p:nvSpPr>
        <p:spPr>
          <a:xfrm>
            <a:off x="472350" y="4532425"/>
            <a:ext cx="3664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Involve local communities in the decision-making process </a:t>
            </a:r>
            <a:r>
              <a:rPr lang="en-GB" sz="1500" dirty="0">
                <a:latin typeface="Georgia"/>
                <a:ea typeface="Georgia"/>
                <a:cs typeface="Georgia"/>
                <a:sym typeface="Georgia"/>
              </a:rPr>
              <a:t>for selecting and implementing green or blue projects funded by waqf. This can help ensure that projects address local needs and concerns.</a:t>
            </a:r>
            <a:endParaRPr sz="15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g27cdc7a3ee3_0_7"/>
          <p:cNvSpPr/>
          <p:nvPr/>
        </p:nvSpPr>
        <p:spPr>
          <a:xfrm>
            <a:off x="4456651" y="3788750"/>
            <a:ext cx="339000" cy="33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27cdc7a3ee3_0_7"/>
          <p:cNvSpPr/>
          <p:nvPr/>
        </p:nvSpPr>
        <p:spPr>
          <a:xfrm>
            <a:off x="4673724" y="4032325"/>
            <a:ext cx="4017000" cy="338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Collaborate with Islamic Financial Institutions</a:t>
            </a:r>
            <a:endParaRPr sz="16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05" name="Google Shape;305;g27cdc7a3ee3_0_7"/>
          <p:cNvSpPr txBox="1"/>
          <p:nvPr/>
        </p:nvSpPr>
        <p:spPr>
          <a:xfrm>
            <a:off x="4484950" y="4532425"/>
            <a:ext cx="43449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●"/>
            </a:pPr>
            <a:r>
              <a:rPr lang="en-GB" sz="1500" dirty="0">
                <a:solidFill>
                  <a:schemeClr val="dk1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Collaborate with Islamic banks </a:t>
            </a:r>
            <a:r>
              <a:rPr lang="en-GB" sz="15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financial institutions that specialize in green or blue financing. </a:t>
            </a:r>
            <a:endParaRPr sz="15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●"/>
            </a:pPr>
            <a:r>
              <a:rPr lang="en-GB" sz="15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Develop Waqf-Linked Investment Products, (e.g., sukuk or bonds) that are linked to waqf funds and are dedicated to green or blue projects. These products should adhere to Islamic financial principles.</a:t>
            </a:r>
            <a:endParaRPr sz="15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" name="Google Shape;306;g27cdc7a3ee3_0_7"/>
          <p:cNvSpPr txBox="1"/>
          <p:nvPr/>
        </p:nvSpPr>
        <p:spPr>
          <a:xfrm>
            <a:off x="2802125" y="688775"/>
            <a:ext cx="6245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3 - Integration Waqf &amp; Green Financing</a:t>
            </a:r>
            <a:endParaRPr sz="1900" b="1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900" b="1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cdc7a3ee3_0_35"/>
          <p:cNvSpPr txBox="1"/>
          <p:nvPr/>
        </p:nvSpPr>
        <p:spPr>
          <a:xfrm>
            <a:off x="0" y="1231500"/>
            <a:ext cx="9144000" cy="5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Steps integrate waqf into green or blue financing frameworks:</a:t>
            </a:r>
            <a:endParaRPr sz="22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g27cdc7a3ee3_0_35"/>
          <p:cNvSpPr/>
          <p:nvPr/>
        </p:nvSpPr>
        <p:spPr>
          <a:xfrm>
            <a:off x="283576" y="1936875"/>
            <a:ext cx="339000" cy="33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7cdc7a3ee3_0_35"/>
          <p:cNvSpPr/>
          <p:nvPr/>
        </p:nvSpPr>
        <p:spPr>
          <a:xfrm>
            <a:off x="500638" y="2180450"/>
            <a:ext cx="2366100" cy="3387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Ensure Compliance</a:t>
            </a:r>
            <a:endParaRPr sz="1600" i="0" u="none" strike="noStrike" cap="non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15" name="Google Shape;315;g27cdc7a3ee3_0_35"/>
          <p:cNvSpPr txBox="1"/>
          <p:nvPr/>
        </p:nvSpPr>
        <p:spPr>
          <a:xfrm>
            <a:off x="500650" y="2680550"/>
            <a:ext cx="36645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latin typeface="Georgia"/>
                <a:ea typeface="Georgia"/>
                <a:cs typeface="Georgia"/>
                <a:sym typeface="Georgia"/>
              </a:rPr>
              <a:t>Ensure that the waqf-linked financial products </a:t>
            </a:r>
            <a:r>
              <a:rPr lang="en-GB" sz="1500" dirty="0"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and investments comply with both Islamic finance principles </a:t>
            </a:r>
            <a:r>
              <a:rPr lang="en-GB" sz="1500" dirty="0">
                <a:latin typeface="Georgia"/>
                <a:ea typeface="Georgia"/>
                <a:cs typeface="Georgia"/>
                <a:sym typeface="Georgia"/>
              </a:rPr>
              <a:t>and the regulatory framework governing green or blue financing.</a:t>
            </a:r>
            <a:endParaRPr sz="15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" name="Google Shape;316;g27cdc7a3ee3_0_35"/>
          <p:cNvSpPr/>
          <p:nvPr/>
        </p:nvSpPr>
        <p:spPr>
          <a:xfrm>
            <a:off x="4484951" y="1936875"/>
            <a:ext cx="339000" cy="33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27cdc7a3ee3_0_35"/>
          <p:cNvSpPr/>
          <p:nvPr/>
        </p:nvSpPr>
        <p:spPr>
          <a:xfrm>
            <a:off x="4702026" y="2180450"/>
            <a:ext cx="2572200" cy="3387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Awareness Campaigns</a:t>
            </a:r>
            <a:endParaRPr sz="1600" i="0" u="none" strike="noStrike" cap="non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18" name="Google Shape;318;g27cdc7a3ee3_0_35"/>
          <p:cNvSpPr txBox="1"/>
          <p:nvPr/>
        </p:nvSpPr>
        <p:spPr>
          <a:xfrm>
            <a:off x="4702025" y="2680550"/>
            <a:ext cx="401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latin typeface="Georgia"/>
                <a:ea typeface="Georgia"/>
                <a:cs typeface="Georgia"/>
                <a:sym typeface="Georgia"/>
              </a:rPr>
              <a:t>Promote </a:t>
            </a:r>
            <a:r>
              <a:rPr lang="en-GB" sz="1500" dirty="0"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awareness about  the concept of sustainable waqf, </a:t>
            </a:r>
            <a:r>
              <a:rPr lang="en-GB" sz="1500" dirty="0">
                <a:latin typeface="Georgia"/>
                <a:ea typeface="Georgia"/>
                <a:cs typeface="Georgia"/>
                <a:sym typeface="Georgia"/>
              </a:rPr>
              <a:t>encouraging more individuals and organizations to contribute to these funds.</a:t>
            </a:r>
            <a:endParaRPr sz="15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" name="Google Shape;319;g27cdc7a3ee3_0_35"/>
          <p:cNvSpPr/>
          <p:nvPr/>
        </p:nvSpPr>
        <p:spPr>
          <a:xfrm>
            <a:off x="283576" y="4102050"/>
            <a:ext cx="339000" cy="33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27cdc7a3ee3_0_35"/>
          <p:cNvSpPr/>
          <p:nvPr/>
        </p:nvSpPr>
        <p:spPr>
          <a:xfrm>
            <a:off x="500650" y="4345625"/>
            <a:ext cx="2572200" cy="3387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Legal Documentation</a:t>
            </a:r>
            <a:endParaRPr sz="1600" i="0" u="none" strike="noStrike" cap="none">
              <a:solidFill>
                <a:srgbClr val="00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21" name="Google Shape;321;g27cdc7a3ee3_0_35"/>
          <p:cNvSpPr txBox="1"/>
          <p:nvPr/>
        </p:nvSpPr>
        <p:spPr>
          <a:xfrm>
            <a:off x="500650" y="4845725"/>
            <a:ext cx="36645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latin typeface="Georgia"/>
                <a:ea typeface="Georgia"/>
                <a:cs typeface="Georgia"/>
                <a:sym typeface="Georgia"/>
              </a:rPr>
              <a:t>Create clear legal documents </a:t>
            </a:r>
            <a:r>
              <a:rPr lang="en-GB" sz="1500" dirty="0"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outlining the terms and conditions of the waqf, </a:t>
            </a:r>
            <a:r>
              <a:rPr lang="en-GB" sz="1500" dirty="0">
                <a:latin typeface="Georgia"/>
                <a:ea typeface="Georgia"/>
                <a:cs typeface="Georgia"/>
                <a:sym typeface="Georgia"/>
              </a:rPr>
              <a:t>including how funds will be used for green or blue financing, and how they will be managed and distributed.</a:t>
            </a:r>
            <a:endParaRPr sz="15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2" name="Google Shape;322;g27cdc7a3ee3_0_35"/>
          <p:cNvSpPr/>
          <p:nvPr/>
        </p:nvSpPr>
        <p:spPr>
          <a:xfrm>
            <a:off x="4484951" y="4102050"/>
            <a:ext cx="339000" cy="33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7cdc7a3ee3_0_35"/>
          <p:cNvSpPr/>
          <p:nvPr/>
        </p:nvSpPr>
        <p:spPr>
          <a:xfrm>
            <a:off x="4702025" y="4345625"/>
            <a:ext cx="1945800" cy="3387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Impact Evaluation</a:t>
            </a:r>
            <a:endParaRPr sz="16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24" name="Google Shape;324;g27cdc7a3ee3_0_35"/>
          <p:cNvSpPr txBox="1"/>
          <p:nvPr/>
        </p:nvSpPr>
        <p:spPr>
          <a:xfrm>
            <a:off x="4841150" y="4845725"/>
            <a:ext cx="3738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Monitor and evaluate the environmental and social impact </a:t>
            </a:r>
            <a:r>
              <a:rPr lang="en-GB" sz="15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of the green or blue projects financed through waqf.</a:t>
            </a:r>
            <a:endParaRPr sz="15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" name="Google Shape;325;g27cdc7a3ee3_0_35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3 - Integration Waqf &amp; Green Financing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cf574ea76_0_0"/>
          <p:cNvSpPr txBox="1"/>
          <p:nvPr/>
        </p:nvSpPr>
        <p:spPr>
          <a:xfrm>
            <a:off x="1800900" y="2998050"/>
            <a:ext cx="5542200" cy="86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Innovation Waqf for Green or Blue Financing Project</a:t>
            </a:r>
            <a:endParaRPr sz="22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g27cf574ea76_0_0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3 - Integration Waqf &amp; Green Financing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7cdc7a3ee3_0_395"/>
          <p:cNvSpPr txBox="1"/>
          <p:nvPr/>
        </p:nvSpPr>
        <p:spPr>
          <a:xfrm>
            <a:off x="0" y="1231500"/>
            <a:ext cx="7489800" cy="5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Wa</a:t>
            </a:r>
            <a:r>
              <a:rPr lang="en-GB" sz="2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qf-Eco Tourism</a:t>
            </a:r>
            <a:endParaRPr sz="22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g27cdc7a3ee3_0_395"/>
          <p:cNvSpPr txBox="1"/>
          <p:nvPr/>
        </p:nvSpPr>
        <p:spPr>
          <a:xfrm>
            <a:off x="506700" y="2150000"/>
            <a:ext cx="4696500" cy="392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 dirty="0">
                <a:latin typeface="Oswald"/>
                <a:ea typeface="Oswald"/>
                <a:cs typeface="Oswald"/>
                <a:sym typeface="Oswald"/>
              </a:rPr>
              <a:t>Developing halal tourism financed with waqf (opening new tourist attractions, opening accommodation, establishing culinary </a:t>
            </a:r>
            <a:r>
              <a:rPr lang="en-GB" sz="1800" dirty="0" err="1">
                <a:latin typeface="Oswald"/>
                <a:ea typeface="Oswald"/>
                <a:cs typeface="Oswald"/>
                <a:sym typeface="Oswald"/>
              </a:rPr>
              <a:t>centers</a:t>
            </a:r>
            <a:r>
              <a:rPr lang="en-GB" sz="1800" dirty="0">
                <a:latin typeface="Oswald"/>
                <a:ea typeface="Oswald"/>
                <a:cs typeface="Oswald"/>
                <a:sym typeface="Oswald"/>
              </a:rPr>
              <a:t>, etc.). </a:t>
            </a:r>
            <a:r>
              <a:rPr lang="en-GB" sz="1800" dirty="0">
                <a:highlight>
                  <a:srgbClr val="FFFF00"/>
                </a:highlight>
                <a:latin typeface="Oswald"/>
                <a:ea typeface="Oswald"/>
                <a:cs typeface="Oswald"/>
                <a:sym typeface="Oswald"/>
              </a:rPr>
              <a:t>Waqf land and financing for building</a:t>
            </a:r>
            <a:endParaRPr sz="1800" dirty="0">
              <a:highlight>
                <a:srgbClr val="FFFF00"/>
              </a:highlight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 dirty="0">
                <a:latin typeface="Oswald"/>
                <a:ea typeface="Oswald"/>
                <a:cs typeface="Oswald"/>
                <a:sym typeface="Oswald"/>
              </a:rPr>
              <a:t>Inviting foreign tourists to come to existing halal tourist attractions</a:t>
            </a:r>
            <a:endParaRPr sz="1800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 dirty="0">
                <a:latin typeface="Oswald"/>
                <a:ea typeface="Oswald"/>
                <a:cs typeface="Oswald"/>
                <a:sym typeface="Oswald"/>
              </a:rPr>
              <a:t>Tourists can also be involved in community activities including visiting places funded by other waqfs (hospitals, schools, universities, etc.)</a:t>
            </a:r>
            <a:endParaRPr sz="1800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40" name="Google Shape;340;g27cdc7a3ee3_0_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400" y="1927825"/>
            <a:ext cx="3027024" cy="20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7cdc7a3ee3_0_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400" y="4334083"/>
            <a:ext cx="3027024" cy="201801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7cdc7a3ee3_0_395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3 - Integration Waqf &amp; Green Financing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cdc7a3ee3_0_173"/>
          <p:cNvSpPr txBox="1"/>
          <p:nvPr/>
        </p:nvSpPr>
        <p:spPr>
          <a:xfrm>
            <a:off x="0" y="1231500"/>
            <a:ext cx="7489800" cy="5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Green/Blue Sukuk Linked Waqf  Issuance</a:t>
            </a:r>
            <a:endParaRPr sz="22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g27cdc7a3ee3_0_173"/>
          <p:cNvSpPr txBox="1"/>
          <p:nvPr/>
        </p:nvSpPr>
        <p:spPr>
          <a:xfrm>
            <a:off x="506700" y="2150000"/>
            <a:ext cx="46965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The government issues sukuk linked waqf which supports the preservation of the land and sea environment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The government only funds environmentally friendly programs or natural resource conservation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27cdc7a3ee3_0_179"/>
          <p:cNvPicPr preferRelativeResize="0"/>
          <p:nvPr/>
        </p:nvPicPr>
        <p:blipFill rotWithShape="1">
          <a:blip r:embed="rId3">
            <a:alphaModFix/>
          </a:blip>
          <a:srcRect b="-6507"/>
          <a:stretch/>
        </p:blipFill>
        <p:spPr>
          <a:xfrm>
            <a:off x="2591400" y="3141200"/>
            <a:ext cx="3961200" cy="396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6" name="Google Shape;356;g27cdc7a3ee3_0_179"/>
          <p:cNvSpPr txBox="1"/>
          <p:nvPr/>
        </p:nvSpPr>
        <p:spPr>
          <a:xfrm>
            <a:off x="0" y="1231500"/>
            <a:ext cx="7389000" cy="5232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Pentahelix Waqf Ecosystem Development</a:t>
            </a:r>
            <a:endParaRPr sz="22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g27cdc7a3ee3_0_179"/>
          <p:cNvSpPr txBox="1"/>
          <p:nvPr/>
        </p:nvSpPr>
        <p:spPr>
          <a:xfrm>
            <a:off x="1366350" y="1754700"/>
            <a:ext cx="6411300" cy="923400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-"/>
            </a:pPr>
            <a:r>
              <a:rPr lang="en-GB" sz="1600">
                <a:latin typeface="Oswald Light"/>
                <a:ea typeface="Oswald Light"/>
                <a:cs typeface="Oswald Light"/>
                <a:sym typeface="Oswald Light"/>
              </a:rPr>
              <a:t>Increase support for Islamic social funding institutions (LAZNAS, BWI Prov, etc.)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-"/>
            </a:pPr>
            <a:r>
              <a:rPr lang="en-GB" sz="1600">
                <a:latin typeface="Oswald Light"/>
                <a:ea typeface="Oswald Light"/>
                <a:cs typeface="Oswald Light"/>
                <a:sym typeface="Oswald Light"/>
              </a:rPr>
              <a:t>Give appreciation to waqf institutions or waqf collaboration programs that provide broad benefits to the community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58" name="Google Shape;358;g27cdc7a3ee3_0_179"/>
          <p:cNvSpPr txBox="1"/>
          <p:nvPr/>
        </p:nvSpPr>
        <p:spPr>
          <a:xfrm>
            <a:off x="6437100" y="3048538"/>
            <a:ext cx="2706900" cy="1169700"/>
          </a:xfrm>
          <a:prstGeom prst="rect">
            <a:avLst/>
          </a:prstGeom>
          <a:solidFill>
            <a:srgbClr val="48D49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-"/>
            </a:pPr>
            <a:r>
              <a:rPr lang="en-GB" sz="1600">
                <a:latin typeface="Oswald Light"/>
                <a:ea typeface="Oswald Light"/>
                <a:cs typeface="Oswald Light"/>
                <a:sym typeface="Oswald Light"/>
              </a:rPr>
              <a:t>Increase literacy and update related to waqf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-"/>
            </a:pPr>
            <a:r>
              <a:rPr lang="en-GB" sz="1600">
                <a:latin typeface="Oswald Light"/>
                <a:ea typeface="Oswald Light"/>
                <a:cs typeface="Oswald Light"/>
                <a:sym typeface="Oswald Light"/>
              </a:rPr>
              <a:t>Channeling waqf through a certified waqf institution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59" name="Google Shape;359;g27cdc7a3ee3_0_179"/>
          <p:cNvSpPr txBox="1"/>
          <p:nvPr/>
        </p:nvSpPr>
        <p:spPr>
          <a:xfrm>
            <a:off x="6767325" y="4753600"/>
            <a:ext cx="2376600" cy="2154900"/>
          </a:xfrm>
          <a:prstGeom prst="rect">
            <a:avLst/>
          </a:prstGeom>
          <a:solidFill>
            <a:srgbClr val="60E14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-"/>
            </a:pPr>
            <a:r>
              <a:rPr lang="en-GB" sz="1600">
                <a:latin typeface="Oswald Light"/>
                <a:ea typeface="Oswald Light"/>
                <a:cs typeface="Oswald Light"/>
                <a:sym typeface="Oswald Light"/>
              </a:rPr>
              <a:t>Involve students in the MBKM program at waqf institutions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-"/>
            </a:pPr>
            <a:r>
              <a:rPr lang="en-GB" sz="1600">
                <a:latin typeface="Oswald Light"/>
                <a:ea typeface="Oswald Light"/>
                <a:cs typeface="Oswald Light"/>
                <a:sym typeface="Oswald Light"/>
              </a:rPr>
              <a:t>Conducting implementative waqf research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-"/>
            </a:pPr>
            <a:r>
              <a:rPr lang="en-GB" sz="1600">
                <a:latin typeface="Oswald Light"/>
                <a:ea typeface="Oswald Light"/>
                <a:cs typeface="Oswald Light"/>
                <a:sym typeface="Oswald Light"/>
              </a:rPr>
              <a:t>Doing community service on waqf issues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60" name="Google Shape;360;g27cdc7a3ee3_0_179"/>
          <p:cNvSpPr txBox="1"/>
          <p:nvPr/>
        </p:nvSpPr>
        <p:spPr>
          <a:xfrm>
            <a:off x="75" y="3028650"/>
            <a:ext cx="2706900" cy="11697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-"/>
            </a:pPr>
            <a:r>
              <a:rPr lang="en-GB" sz="1600">
                <a:latin typeface="Oswald Light"/>
                <a:ea typeface="Oswald Light"/>
                <a:cs typeface="Oswald Light"/>
                <a:sym typeface="Oswald Light"/>
              </a:rPr>
              <a:t>Publication of developments and various waqf innovations that attract the attention of the wider community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61" name="Google Shape;361;g27cdc7a3ee3_0_179"/>
          <p:cNvSpPr txBox="1"/>
          <p:nvPr/>
        </p:nvSpPr>
        <p:spPr>
          <a:xfrm>
            <a:off x="75" y="4753600"/>
            <a:ext cx="2376600" cy="1416000"/>
          </a:xfrm>
          <a:prstGeom prst="rect">
            <a:avLst/>
          </a:prstGeom>
          <a:solidFill>
            <a:srgbClr val="D5EC4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-"/>
            </a:pPr>
            <a:r>
              <a:rPr lang="en-GB" sz="1600">
                <a:latin typeface="Oswald Light"/>
                <a:ea typeface="Oswald Light"/>
                <a:cs typeface="Oswald Light"/>
                <a:sym typeface="Oswald Light"/>
              </a:rPr>
              <a:t>Contributing to the success of the waqf program including CSR support to be managed through waqf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;g27cdc7a3ee3_0_505">
            <a:extLst>
              <a:ext uri="{FF2B5EF4-FFF2-40B4-BE49-F238E27FC236}">
                <a16:creationId xmlns:a16="http://schemas.microsoft.com/office/drawing/2014/main" id="{37FA4FE8-D5D8-23CB-BCB2-F3F632421138}"/>
              </a:ext>
            </a:extLst>
          </p:cNvPr>
          <p:cNvSpPr/>
          <p:nvPr/>
        </p:nvSpPr>
        <p:spPr>
          <a:xfrm>
            <a:off x="2934111" y="2455524"/>
            <a:ext cx="3569430" cy="2180097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latin typeface="Poppins SemiBold"/>
                <a:ea typeface="Poppins SemiBold"/>
                <a:cs typeface="Poppins SemiBold"/>
                <a:sym typeface="Poppins SemiBold"/>
              </a:rPr>
              <a:t>WAQF</a:t>
            </a:r>
            <a:endParaRPr sz="60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46009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ec0e8e447_2_130"/>
          <p:cNvSpPr txBox="1"/>
          <p:nvPr/>
        </p:nvSpPr>
        <p:spPr>
          <a:xfrm>
            <a:off x="3103350" y="627950"/>
            <a:ext cx="60405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					</a:t>
            </a:r>
            <a:r>
              <a:rPr lang="en-GB" sz="2200" b="1" i="0" u="none" strike="noStrike" cap="none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THANK YOU</a:t>
            </a:r>
            <a:endParaRPr sz="4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g13ec0e8e447_2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75" y="1226150"/>
            <a:ext cx="7509125" cy="563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224fd096d48_0_3"/>
          <p:cNvPicPr preferRelativeResize="0"/>
          <p:nvPr/>
        </p:nvPicPr>
        <p:blipFill rotWithShape="1">
          <a:blip r:embed="rId3">
            <a:alphaModFix/>
          </a:blip>
          <a:srcRect l="5874" r="2330"/>
          <a:stretch/>
        </p:blipFill>
        <p:spPr>
          <a:xfrm>
            <a:off x="0" y="1259025"/>
            <a:ext cx="9143999" cy="55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cdc7a3ee3_0_2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5" name="Google Shape;115;g27cdc7a3ee3_0_2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6" name="Google Shape;116;g27cdc7a3ee3_0_265"/>
          <p:cNvPicPr preferRelativeResize="0"/>
          <p:nvPr/>
        </p:nvPicPr>
        <p:blipFill rotWithShape="1">
          <a:blip r:embed="rId3">
            <a:alphaModFix/>
          </a:blip>
          <a:srcRect t="10889" b="6240"/>
          <a:stretch/>
        </p:blipFill>
        <p:spPr>
          <a:xfrm>
            <a:off x="539850" y="1615850"/>
            <a:ext cx="8064302" cy="375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7cdc7a3ee3_0_265"/>
          <p:cNvSpPr txBox="1"/>
          <p:nvPr/>
        </p:nvSpPr>
        <p:spPr>
          <a:xfrm>
            <a:off x="370050" y="5431925"/>
            <a:ext cx="8403900" cy="9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latin typeface="Poppins SemiBold"/>
                <a:ea typeface="Poppins SemiBold"/>
                <a:cs typeface="Poppins SemiBold"/>
                <a:sym typeface="Poppins SemiBold"/>
              </a:rPr>
              <a:t>What is the first thing that comes to mind when discussing "Maldives" "??</a:t>
            </a:r>
            <a:endParaRPr sz="1500" dirty="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latin typeface="Poppins SemiBold"/>
                <a:ea typeface="Poppins SemiBold"/>
                <a:cs typeface="Poppins SemiBold"/>
                <a:sym typeface="Poppins SemiBold"/>
              </a:rPr>
              <a:t>The beauty? The tourism? The blue beach?</a:t>
            </a:r>
            <a:endParaRPr sz="15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8" name="Google Shape;118;g27cdc7a3ee3_0_265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1a - Waqf Importance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27cdc7a3ee3_0_273"/>
          <p:cNvPicPr preferRelativeResize="0"/>
          <p:nvPr/>
        </p:nvPicPr>
        <p:blipFill rotWithShape="1">
          <a:blip r:embed="rId3">
            <a:alphaModFix/>
          </a:blip>
          <a:srcRect t="4380" b="5104"/>
          <a:stretch/>
        </p:blipFill>
        <p:spPr>
          <a:xfrm>
            <a:off x="840075" y="1567475"/>
            <a:ext cx="7463849" cy="41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7cdc7a3ee3_0_273"/>
          <p:cNvSpPr txBox="1"/>
          <p:nvPr/>
        </p:nvSpPr>
        <p:spPr>
          <a:xfrm>
            <a:off x="370050" y="5939950"/>
            <a:ext cx="840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Poppins SemiBold"/>
                <a:ea typeface="Poppins SemiBold"/>
                <a:cs typeface="Poppins SemiBold"/>
                <a:sym typeface="Poppins SemiBold"/>
              </a:rPr>
              <a:t>Maldives Map</a:t>
            </a:r>
            <a:endParaRPr sz="1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6" name="Google Shape;126;g27cdc7a3ee3_0_273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1a - Waqf Importance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27cdc7a3ee3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18" y="1590088"/>
            <a:ext cx="7795427" cy="482098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7cdc7a3ee3_0_279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1a - Waqf Importance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7cdc7a3ee3_0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25" y="1465500"/>
            <a:ext cx="8316149" cy="46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7cdc7a3ee3_0_285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1a - Waqf Importance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7cdc7a3ee3_0_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38" y="2020550"/>
            <a:ext cx="2170400" cy="38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7cdc7a3ee3_0_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688" y="2020550"/>
            <a:ext cx="6541675" cy="42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7cdc7a3ee3_0_290"/>
          <p:cNvSpPr txBox="1"/>
          <p:nvPr/>
        </p:nvSpPr>
        <p:spPr>
          <a:xfrm>
            <a:off x="438188" y="1237575"/>
            <a:ext cx="8403900" cy="507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Poppins SemiBold"/>
                <a:ea typeface="Poppins SemiBold"/>
                <a:cs typeface="Poppins SemiBold"/>
                <a:sym typeface="Poppins SemiBold"/>
              </a:rPr>
              <a:t>How can Waqf reduce RIBA?</a:t>
            </a:r>
            <a:endParaRPr sz="21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0" name="Google Shape;150;g27cdc7a3ee3_0_290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1a - Waqf Importance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7cdc7a3ee3_0_297"/>
          <p:cNvPicPr preferRelativeResize="0"/>
          <p:nvPr/>
        </p:nvPicPr>
        <p:blipFill rotWithShape="1">
          <a:blip r:embed="rId3">
            <a:alphaModFix/>
          </a:blip>
          <a:srcRect b="46033"/>
          <a:stretch/>
        </p:blipFill>
        <p:spPr>
          <a:xfrm>
            <a:off x="764688" y="2128725"/>
            <a:ext cx="7614626" cy="7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7cdc7a3ee3_0_297"/>
          <p:cNvSpPr txBox="1"/>
          <p:nvPr/>
        </p:nvSpPr>
        <p:spPr>
          <a:xfrm>
            <a:off x="0" y="1231500"/>
            <a:ext cx="4230600" cy="5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Lessons from the Maldives</a:t>
            </a:r>
            <a:endParaRPr sz="23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g27cdc7a3ee3_0_297"/>
          <p:cNvSpPr txBox="1"/>
          <p:nvPr/>
        </p:nvSpPr>
        <p:spPr>
          <a:xfrm>
            <a:off x="1165950" y="2921050"/>
            <a:ext cx="6812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40C28"/>
                </a:solidFill>
              </a:rPr>
              <a:t>Allah destroys usury and enriches charity. Allah does not like anyone who remains in disbelief and wallows in sin. (Qs. Al-Baqarah (2): 276)</a:t>
            </a:r>
            <a:endParaRPr/>
          </a:p>
        </p:txBody>
      </p:sp>
      <p:sp>
        <p:nvSpPr>
          <p:cNvPr id="160" name="Google Shape;160;g27cdc7a3ee3_0_297"/>
          <p:cNvSpPr txBox="1"/>
          <p:nvPr/>
        </p:nvSpPr>
        <p:spPr>
          <a:xfrm>
            <a:off x="2802125" y="688775"/>
            <a:ext cx="6245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900" b="1">
                <a:solidFill>
                  <a:srgbClr val="F79646"/>
                </a:solidFill>
                <a:latin typeface="Poppins"/>
                <a:ea typeface="Poppins"/>
                <a:cs typeface="Poppins"/>
                <a:sym typeface="Poppins"/>
              </a:rPr>
              <a:t>1a - Waqf Importance</a:t>
            </a:r>
            <a:endParaRPr sz="1900" b="1" i="0" u="none" strike="noStrike" cap="none">
              <a:solidFill>
                <a:srgbClr val="F7964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1273</Words>
  <Application>Microsoft Office PowerPoint</Application>
  <PresentationFormat>On-screen Show (4:3)</PresentationFormat>
  <Paragraphs>185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Times New Roman</vt:lpstr>
      <vt:lpstr>Georgia</vt:lpstr>
      <vt:lpstr>Arial</vt:lpstr>
      <vt:lpstr>Poppins</vt:lpstr>
      <vt:lpstr>Calibri</vt:lpstr>
      <vt:lpstr>Oswald Light</vt:lpstr>
      <vt:lpstr>Poppins Medium</vt:lpstr>
      <vt:lpstr>Poppins SemiBold</vt:lpstr>
      <vt:lpstr>Oswald</vt:lpstr>
      <vt:lpstr>Oswald Medium</vt:lpstr>
      <vt:lpstr>Belleza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SilverMac</dc:creator>
  <cp:lastModifiedBy>RADITYA SUKMANA</cp:lastModifiedBy>
  <cp:revision>1</cp:revision>
  <dcterms:created xsi:type="dcterms:W3CDTF">2016-01-19T11:16:05Z</dcterms:created>
  <dcterms:modified xsi:type="dcterms:W3CDTF">2023-09-13T14:51:54Z</dcterms:modified>
</cp:coreProperties>
</file>